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60" r:id="rId2"/>
    <p:sldId id="256" r:id="rId3"/>
    <p:sldId id="258" r:id="rId4"/>
    <p:sldId id="292" r:id="rId5"/>
    <p:sldId id="257"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289" r:id="rId26"/>
    <p:sldId id="29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64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D467E1B-5C24-5486-D56B-928CF3E0592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DF0AF60-2AEF-8ECC-5E91-EDBC7436D6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7D580CAE-9DC7-8922-A1CF-62BBB20CE4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481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410454E-3002-4AE9-8789-DA68FE75901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44E0351-F7A7-2A8E-7730-10226F1606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61A1980-270C-FDAA-C1D9-30B0C3B084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257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60D08F4-0D1B-D8ED-C74F-0A22FDEABC8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805E7F07-0D85-C50C-DE47-D5CBFEF765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CDC63BDD-6FD5-F634-39D4-ED9C4D94E1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004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3A13D45-5337-68A6-4451-14639C9568AA}"/>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2628CE30-35AA-AB6F-B0CD-7463B960B3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2E4AC4A8-E5BE-CC66-FAC9-43522D8645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592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16918E9-1884-9D05-9F12-EC6F7BE2DEBA}"/>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DB44174-C90B-A984-0B16-C9824F25AB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21D9214-D55A-7AB8-2268-42AFE37111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784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05BC02A-E310-F999-0EA0-A4F4F6937540}"/>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7BF4C7AA-93CE-B3FD-4B20-F4667D24E8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518E7E07-034D-ABDF-E7E6-F5B0C8BAF5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47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06F630DE-B828-C3E3-07D8-3854ED63D71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FB4F6407-0F52-7670-06B0-51C9EF72BC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6A97AA1-2FDD-996E-FD43-E31C98A449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172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75F46210-075D-AE89-FD4F-6895AD50A109}"/>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A145503D-E12A-B64C-ECA6-BC41F17710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BCCEFBB4-0E24-6CF5-6320-B8D5028226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098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DFDB1CC5-EA46-46FE-40E7-A83E479948F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C92EEF6-73E6-D291-3874-62F67A858D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D32278E6-8C3E-AD21-1E0A-EC0210C3A2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206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C62B087-63B7-1238-8952-39A29E79E28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2A31AAEF-D17E-BDBD-2950-6B9BB717D4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B64D5FF6-01FC-7911-D8A9-0135F067C5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346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A432F308-D476-3CBB-0B86-BC4443878D14}"/>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4E31DF31-4048-4C40-CAF7-823957A9FA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9C33A5E7-2252-2660-7D17-CADA005777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424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5DDCDB6-323E-09A2-3A31-502F7E1A850E}"/>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5D0E4016-A7D6-683D-3F76-3BB0F477A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7766A33-D427-4FDF-097B-BD53EFDA1B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8109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D7AD258-FA15-F5F1-B3A3-D333B6B8079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D9F7FADA-9CB6-0139-74F7-7D57532FAA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4CBBD26-097F-6639-1EB9-590FF99EFE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406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6C77F1C1-1F28-1D02-4A7A-92EFE6735552}"/>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91A87358-C4D5-CC85-F2A0-02BB25E2F7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0DEBBD8A-58E7-26FC-A0DE-4F23804120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3467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32DD4169-D6F8-8938-FDB5-F6DD116892D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936392C1-F727-9E2F-2D53-30F043BDCA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94E8C54E-5021-F7D1-932E-8955AD82AD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8806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E511A200-1000-4DB1-10F2-58FA74B7AEAA}"/>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705E895-E31A-FFBE-C181-C2B8B1BB9F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E7AFBD5C-926B-9BC9-DDA7-7731B2014F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14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7FD5CE1-0BC0-DFCA-ECFA-44F5E694CF3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D8C88842-8A58-248E-1B4F-15D4752EB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00CD78D4-2F2F-26E6-CDD4-D950416DA4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7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79D648B-6D16-2B88-F7BF-BA68EC9F3F68}"/>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CE073C5-B7B3-B3E6-0B98-83890149C9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3501E027-DA2D-93E1-E1F8-BAA787FE6E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223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6DE90A08-BA48-C6B2-9424-8E407930B29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A3E0FB7A-D8BA-099F-C35C-F0571CF205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6A37A2F2-5101-0F5D-9118-EF70881540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721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4a9aa991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50312C3B-46B5-A4C3-6EDC-F980165DE96F}"/>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1E525D02-58C9-1935-D06D-D2DF63B908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A5FA6ACC-04B9-FD1A-3D76-68BB2BB916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084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8DAD5D87-2024-2F8A-9172-C65F3CD369B3}"/>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CA797D01-EEF4-9EA8-427B-77050D76B0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63F1E8D1-EC7C-D0A4-F6B9-16DABE260B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695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E93B0605-3490-6566-C1F8-8E718600D3C7}"/>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30D53368-F0DE-1435-2842-0B68A28166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806D8F90-E50D-A17A-4BE2-81FB195DBF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258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42C94A87-9764-A1EE-E214-71EC3157F44C}"/>
            </a:ext>
          </a:extLst>
        </p:cNvPr>
        <p:cNvGrpSpPr/>
        <p:nvPr/>
      </p:nvGrpSpPr>
      <p:grpSpPr>
        <a:xfrm>
          <a:off x="0" y="0"/>
          <a:ext cx="0" cy="0"/>
          <a:chOff x="0" y="0"/>
          <a:chExt cx="0" cy="0"/>
        </a:xfrm>
      </p:grpSpPr>
      <p:sp>
        <p:nvSpPr>
          <p:cNvPr id="57" name="Google Shape;57;g3e4a9aa991d_0_2:notes">
            <a:extLst>
              <a:ext uri="{FF2B5EF4-FFF2-40B4-BE49-F238E27FC236}">
                <a16:creationId xmlns:a16="http://schemas.microsoft.com/office/drawing/2014/main" id="{BDE270A0-BF8D-9583-4EBC-C8826A9A6F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4a9aa991d_0_2:notes">
            <a:extLst>
              <a:ext uri="{FF2B5EF4-FFF2-40B4-BE49-F238E27FC236}">
                <a16:creationId xmlns:a16="http://schemas.microsoft.com/office/drawing/2014/main" id="{C0577F33-4F7B-1037-1C5E-32C6653A97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039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p:cNvSpPr txBox="1"/>
          <p:nvPr/>
        </p:nvSpPr>
        <p:spPr>
          <a:xfrm>
            <a:off x="1228478" y="1855458"/>
            <a:ext cx="6872700" cy="861744"/>
          </a:xfrm>
          <a:prstGeom prst="rect">
            <a:avLst/>
          </a:prstGeom>
          <a:noFill/>
          <a:ln>
            <a:noFill/>
          </a:ln>
        </p:spPr>
        <p:txBody>
          <a:bodyPr spcFirstLastPara="1" wrap="square" lIns="91425" tIns="91425" rIns="91425" bIns="91425" anchor="t" anchorCtr="0">
            <a:spAutoFit/>
          </a:bodyPr>
          <a:lstStyle/>
          <a:p>
            <a:pPr lvl="0" algn="ctr"/>
            <a:r>
              <a:rPr lang="pt-BR" sz="4400" b="1" dirty="0">
                <a:solidFill>
                  <a:srgbClr val="00B0F0"/>
                </a:solidFill>
                <a:latin typeface="Montserrat"/>
                <a:ea typeface="Montserrat"/>
                <a:cs typeface="Montserrat"/>
                <a:sym typeface="Montserrat"/>
              </a:rPr>
              <a:t>BEM VINDOS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E71935F-1D49-937A-B098-8AF77FF373A7}"/>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41C8988-D00B-B824-BEA9-01E43ED8E06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BBEA7938-2940-6371-A374-8C871C5D1954}"/>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5. Organização da Rede de Serviços Local</a:t>
            </a:r>
            <a:endParaRPr lang="pt-BR" sz="2200" dirty="0">
              <a:highlight>
                <a:srgbClr val="00FFFF"/>
              </a:highlight>
            </a:endParaRPr>
          </a:p>
          <a:p>
            <a:pPr algn="just"/>
            <a:r>
              <a:rPr lang="pt-BR" sz="2200" dirty="0"/>
              <a:t>A rede municipal deve funcionar como um organismo vivo e integrado, onde a Atenção Primária à Saúde (APS) atua de forma resolutiva como o coração e o filtro do sistema. </a:t>
            </a:r>
          </a:p>
          <a:p>
            <a:pPr algn="just"/>
            <a:r>
              <a:rPr lang="pt-BR" sz="2200" dirty="0"/>
              <a:t>O fluxo do paciente entre os postos de saúde, UPAs, laboratórios e centros de especialidades precisa ser fluido, rastreável e ordenado por regulação médica impessoal. </a:t>
            </a:r>
          </a:p>
          <a:p>
            <a:pPr algn="just"/>
            <a:r>
              <a:rPr lang="pt-BR" sz="2200" dirty="0"/>
              <a:t>Uma rede bem organizada resolve mais de 80% dos casos na própria atenção básica, blindando a média e alta complexidade do colapso.</a:t>
            </a:r>
          </a:p>
        </p:txBody>
      </p:sp>
      <p:sp>
        <p:nvSpPr>
          <p:cNvPr id="2" name="Google Shape;56;p13">
            <a:extLst>
              <a:ext uri="{FF2B5EF4-FFF2-40B4-BE49-F238E27FC236}">
                <a16:creationId xmlns:a16="http://schemas.microsoft.com/office/drawing/2014/main" id="{6B0596BE-6AC6-67E3-CBA2-1476316D1044}"/>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71972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08F63BB1-3D1F-9827-3B22-EE7698BB0E4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542A9FB7-E38A-2E6E-F0AF-950ACB217349}"/>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F63CCD4-4D01-8DC9-464A-799BB4D8C89C}"/>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6. Regionalização e o Papel do Consórcio Municipal</a:t>
            </a:r>
            <a:endParaRPr lang="pt-BR" sz="2200" dirty="0">
              <a:highlight>
                <a:srgbClr val="00FFFF"/>
              </a:highlight>
            </a:endParaRPr>
          </a:p>
          <a:p>
            <a:pPr algn="just"/>
            <a:r>
              <a:rPr lang="pt-BR" sz="2200" dirty="0"/>
              <a:t>Nenhum município é uma ilha autossuficiente capaz de ofertar toda a gama de exames e especialidades de alta densidade tecnológica.</a:t>
            </a:r>
          </a:p>
          <a:p>
            <a:pPr algn="just"/>
            <a:r>
              <a:rPr lang="pt-BR" sz="2200" dirty="0"/>
              <a:t>A regionalização pacifica essa restrição ao agrupar territórios vizinhos para compartilhar estruturas e otimizar escalas de atendimento. </a:t>
            </a:r>
          </a:p>
          <a:p>
            <a:pPr algn="just"/>
            <a:r>
              <a:rPr lang="pt-BR" sz="2200" dirty="0"/>
              <a:t>Os </a:t>
            </a:r>
            <a:r>
              <a:rPr lang="pt-BR" sz="2200" b="1" dirty="0"/>
              <a:t>Consórcios Intermunicipais de Saúde</a:t>
            </a:r>
            <a:r>
              <a:rPr lang="pt-BR" sz="2200" dirty="0"/>
              <a:t> são ferramentas jurídicas poderosas de alta performance, pois aumentam o poder de barganha de compra do bloco, rateiam custos fixos e reduzem o vazio assistencial.</a:t>
            </a:r>
          </a:p>
        </p:txBody>
      </p:sp>
      <p:sp>
        <p:nvSpPr>
          <p:cNvPr id="2" name="Google Shape;56;p13">
            <a:extLst>
              <a:ext uri="{FF2B5EF4-FFF2-40B4-BE49-F238E27FC236}">
                <a16:creationId xmlns:a16="http://schemas.microsoft.com/office/drawing/2014/main" id="{8EA275A5-136A-B0A4-9F4A-857AD3C88736}"/>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32794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DBC5045-CB61-A221-FF8B-22E004E754A3}"/>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A0AC507-1D4A-1174-6F46-8528D6DB591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68019CA4-4A4A-13B3-94CA-37527FED3984}"/>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7. A Descentralização e a Autonomia Municipal</a:t>
            </a:r>
            <a:endParaRPr lang="pt-BR" sz="2200" dirty="0">
              <a:highlight>
                <a:srgbClr val="00FFFF"/>
              </a:highlight>
            </a:endParaRPr>
          </a:p>
          <a:p>
            <a:pPr algn="just"/>
            <a:r>
              <a:rPr lang="pt-BR" sz="2200" dirty="0"/>
              <a:t>A descentralização constitucional transferiu o poder de decisão e a responsabilidade civil da execução da saúde diretamente para o ente municipal (municipalização). </a:t>
            </a:r>
          </a:p>
          <a:p>
            <a:pPr algn="just"/>
            <a:r>
              <a:rPr lang="pt-BR" sz="2200" dirty="0"/>
              <a:t>Essa autonomia jurídica confere ao gestor local a liberdade de desenhar políticas de saúde moldadas à realidade geográfica e demográfica de seu povo. </a:t>
            </a:r>
          </a:p>
          <a:p>
            <a:pPr algn="just"/>
            <a:r>
              <a:rPr lang="pt-BR" sz="2200" dirty="0"/>
              <a:t>Contudo, essa liberdade exige maturidade fiscal, conformidade regulatória severa (</a:t>
            </a:r>
            <a:r>
              <a:rPr lang="pt-BR" sz="2200" i="1" dirty="0"/>
              <a:t>compliance</a:t>
            </a:r>
            <a:r>
              <a:rPr lang="pt-BR" sz="2200" dirty="0"/>
              <a:t>) e controle absoluto sobre a aplicação de cada centavo.</a:t>
            </a:r>
          </a:p>
        </p:txBody>
      </p:sp>
      <p:sp>
        <p:nvSpPr>
          <p:cNvPr id="2" name="Google Shape;56;p13">
            <a:extLst>
              <a:ext uri="{FF2B5EF4-FFF2-40B4-BE49-F238E27FC236}">
                <a16:creationId xmlns:a16="http://schemas.microsoft.com/office/drawing/2014/main" id="{AE0E5DA7-87ED-DB63-A7FA-9943C4065EB6}"/>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32254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C0987057-390D-33E3-C4B6-5882A04061FF}"/>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4EB245B-F60C-6C4A-DC62-BD01F2474B62}"/>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DC5C21C-AE8D-04BA-A5F3-8257B0BA590E}"/>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8. Planejamento Baseado em Evidências</a:t>
            </a:r>
            <a:endParaRPr lang="pt-BR" sz="2200" dirty="0">
              <a:highlight>
                <a:srgbClr val="00FFFF"/>
              </a:highlight>
            </a:endParaRPr>
          </a:p>
          <a:p>
            <a:pPr algn="just"/>
            <a:r>
              <a:rPr lang="pt-BR" sz="2200" dirty="0"/>
              <a:t>O planejamento de alta performance substitui a intuição política pelo rigor dos dados demográficos, epidemiológicos e financeiros do município.</a:t>
            </a:r>
          </a:p>
          <a:p>
            <a:pPr algn="just"/>
            <a:r>
              <a:rPr lang="pt-BR" sz="2200" dirty="0"/>
              <a:t>Planejar por evidências significa mapear onde as pessoas estão adoecendo, quais linhas de cuidado estão rompidas e cruzar esses dados com o orçamento disponível.</a:t>
            </a:r>
          </a:p>
          <a:p>
            <a:pPr algn="just"/>
            <a:r>
              <a:rPr lang="pt-BR" sz="2200" dirty="0"/>
              <a:t>É a ferramenta que permite prever surtos, planejar compras de medicamentos por sazonalidade e alocar equipes de saúde exatamente onde o impacto social será maior.</a:t>
            </a:r>
          </a:p>
        </p:txBody>
      </p:sp>
      <p:sp>
        <p:nvSpPr>
          <p:cNvPr id="2" name="Google Shape;56;p13">
            <a:extLst>
              <a:ext uri="{FF2B5EF4-FFF2-40B4-BE49-F238E27FC236}">
                <a16:creationId xmlns:a16="http://schemas.microsoft.com/office/drawing/2014/main" id="{593592E6-81DE-1958-6E17-4646D8C6F272}"/>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413463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D169D748-B48F-55EE-F3B2-3C5C9394EAC0}"/>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25FA3F2F-037A-345D-D9FA-6A3D3D82E31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57CDFA9D-293E-882D-48A1-EA092FB84512}"/>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9. Metodologia do Curso: A Jornada da Alta Performance</a:t>
            </a:r>
            <a:endParaRPr lang="pt-BR" sz="2200" dirty="0">
              <a:highlight>
                <a:srgbClr val="00FFFF"/>
              </a:highlight>
            </a:endParaRPr>
          </a:p>
          <a:p>
            <a:pPr algn="just"/>
            <a:r>
              <a:rPr lang="pt-BR" sz="2200" dirty="0"/>
              <a:t>Esta formação não é um ciclo passivo de palestras teóricas, mas uma imersão prática e aplicada no cotidiano da gestão pública de saúde. </a:t>
            </a:r>
          </a:p>
          <a:p>
            <a:pPr algn="just"/>
            <a:r>
              <a:rPr lang="pt-BR" sz="2200" dirty="0"/>
              <a:t>A metodologia baseia-se no aprendizado ativo, na análise de casos reais do município e na construção conjunta de soluções para os gargalos operacionais da rede. </a:t>
            </a:r>
          </a:p>
          <a:p>
            <a:pPr algn="just"/>
            <a:r>
              <a:rPr lang="pt-BR" sz="2200" dirty="0"/>
              <a:t>Cada etapa da jornada provocará o desenvolvimento de competências técnicas e relacionais (</a:t>
            </a:r>
            <a:r>
              <a:rPr lang="pt-BR" sz="2200" i="1" dirty="0"/>
              <a:t>soft skills</a:t>
            </a:r>
            <a:r>
              <a:rPr lang="pt-BR" sz="2200" dirty="0"/>
              <a:t>), transformando o conhecimento em ação imediata na ponta.</a:t>
            </a:r>
          </a:p>
        </p:txBody>
      </p:sp>
      <p:sp>
        <p:nvSpPr>
          <p:cNvPr id="2" name="Google Shape;56;p13">
            <a:extLst>
              <a:ext uri="{FF2B5EF4-FFF2-40B4-BE49-F238E27FC236}">
                <a16:creationId xmlns:a16="http://schemas.microsoft.com/office/drawing/2014/main" id="{97C20C0F-7709-0F7F-5466-96E03A51E9F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59903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C65D202-B6B9-40DD-99B0-5A75ACBAF1C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99E99B26-A7FB-B41B-B7D7-9053F0A2EFB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14A852E3-670F-F61E-5DD4-627150D49D07}"/>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C0C0C0"/>
                </a:highlight>
              </a:rPr>
              <a:t>Sobre o SUS no seu Município: Desafios Atuais</a:t>
            </a:r>
            <a:endParaRPr lang="pt-BR" sz="2200" dirty="0">
              <a:highlight>
                <a:srgbClr val="C0C0C0"/>
              </a:highlight>
            </a:endParaRPr>
          </a:p>
          <a:p>
            <a:pPr algn="just"/>
            <a:r>
              <a:rPr lang="pt-BR" sz="2200" dirty="0"/>
              <a:t>Considerando que o envelhecimento populacional e o aumento de doenças crônicas pressionam o orçamento municipal, quais são as duas principais "filas invisíveis" ou gargalos de atendimento identificados hoje na rede de saúde do seu município? Como a integração dos sistemas de informação locais poderia atuar diretamente para mitigar esses desperdícios? </a:t>
            </a:r>
          </a:p>
        </p:txBody>
      </p:sp>
      <p:sp>
        <p:nvSpPr>
          <p:cNvPr id="2" name="Google Shape;56;p13">
            <a:extLst>
              <a:ext uri="{FF2B5EF4-FFF2-40B4-BE49-F238E27FC236}">
                <a16:creationId xmlns:a16="http://schemas.microsoft.com/office/drawing/2014/main" id="{1BB6D27A-65EF-04E3-CDFE-2F5F7EE9A8A3}"/>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53518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860F160-0442-72CE-028B-ABC0A11642C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F8889C7-3CE6-6CE0-165C-BFCFDC8AC8F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D971040B-B25A-A3A0-75CE-973C96677663}"/>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000" b="1" dirty="0">
                <a:highlight>
                  <a:srgbClr val="C0C0C0"/>
                </a:highlight>
              </a:rPr>
              <a:t>Sobre Alta Performance na Saúde: Cuidado Humanizado + Eficiência</a:t>
            </a:r>
            <a:endParaRPr lang="pt-BR" sz="2000" dirty="0">
              <a:highlight>
                <a:srgbClr val="C0C0C0"/>
              </a:highlight>
            </a:endParaRPr>
          </a:p>
          <a:p>
            <a:pPr algn="just"/>
            <a:r>
              <a:rPr lang="pt-BR" sz="2200" dirty="0"/>
              <a:t>A alta performance na saúde pública busca gerar o máximo de valor social com os recursos disponíveis. Explique como um acolhimento humanizado e uma classificação de risco precisa na porta de entrada da urgência (UPA/Pronto Atendimento) podem, ao mesmo tempo, reduzir o sofrimento do paciente e otimizar o custo financeiro por habitante do município. </a:t>
            </a:r>
          </a:p>
        </p:txBody>
      </p:sp>
      <p:sp>
        <p:nvSpPr>
          <p:cNvPr id="2" name="Google Shape;56;p13">
            <a:extLst>
              <a:ext uri="{FF2B5EF4-FFF2-40B4-BE49-F238E27FC236}">
                <a16:creationId xmlns:a16="http://schemas.microsoft.com/office/drawing/2014/main" id="{9F917E76-EEFA-67FB-8954-260DF37E2247}"/>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36011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2029B7C8-2047-72FF-BADC-D83D2B699D3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E97EF03-797D-A9FF-6540-DCDD93BE849F}"/>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D91FA53-5A8D-FF48-B7C8-21AF2ABB8A2B}"/>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C0C0C0"/>
                </a:highlight>
              </a:rPr>
              <a:t>Sobre os Princípios do SUS sob a Ótica da Eficácia</a:t>
            </a:r>
            <a:endParaRPr lang="pt-BR" sz="2200" dirty="0">
              <a:highlight>
                <a:srgbClr val="C0C0C0"/>
              </a:highlight>
            </a:endParaRPr>
          </a:p>
          <a:p>
            <a:pPr algn="just"/>
            <a:r>
              <a:rPr lang="pt-BR" sz="2200" dirty="0"/>
              <a:t>Diante da escassez de recursos na esfera municipal, o princípio da </a:t>
            </a:r>
            <a:r>
              <a:rPr lang="pt-BR" sz="2200" b="1" dirty="0"/>
              <a:t>Equidade</a:t>
            </a:r>
            <a:r>
              <a:rPr lang="pt-BR" sz="2200" dirty="0"/>
              <a:t> determina que se deve aplicar a "justiça alocativa". De que maneira a sua secretaria de saúde pode utilizar dados epidemiológicos e indicadores de vulnerabilidade social para garantir que bairros ou populações de maior risco recebam mais atenção e recursos, sem ferir o princípio da </a:t>
            </a:r>
            <a:r>
              <a:rPr lang="pt-BR" sz="2200" b="1" dirty="0"/>
              <a:t>Universalidade</a:t>
            </a:r>
            <a:r>
              <a:rPr lang="pt-BR" sz="2200" dirty="0"/>
              <a:t>? </a:t>
            </a:r>
          </a:p>
        </p:txBody>
      </p:sp>
      <p:sp>
        <p:nvSpPr>
          <p:cNvPr id="2" name="Google Shape;56;p13">
            <a:extLst>
              <a:ext uri="{FF2B5EF4-FFF2-40B4-BE49-F238E27FC236}">
                <a16:creationId xmlns:a16="http://schemas.microsoft.com/office/drawing/2014/main" id="{6C18C120-2080-4055-18D9-6D99005164BA}"/>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38793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1DDB9976-3612-86B7-4798-B110952B3C5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75706E5D-E23A-ECF0-0948-2086269D31B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8509D8BC-5A15-41A4-614A-DE5AE1C87EAB}"/>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Sobre o Papel do Servidor: Técnico, Gestor e Cidadão</a:t>
            </a:r>
            <a:endParaRPr lang="pt-BR" sz="2200" dirty="0"/>
          </a:p>
          <a:p>
            <a:pPr algn="just"/>
            <a:r>
              <a:rPr lang="pt-BR" sz="2200" dirty="0"/>
              <a:t>O servidor de alta performance deve equilibrar as dimensões técnica, gestora e cidadã. Pensando na sua rotina diária de trabalho na rede municipal, dê um exemplo prático de como uma atitude puramente </a:t>
            </a:r>
            <a:r>
              <a:rPr lang="pt-BR" sz="2200" i="1" dirty="0"/>
              <a:t>gestora</a:t>
            </a:r>
            <a:r>
              <a:rPr lang="pt-BR" sz="2200" dirty="0"/>
              <a:t> (como a otimização de tempo ou insumos) impacta diretamente na dignidade do usuário do SUS enquanto seu igual perante a sociedade (dimensão cidadã). </a:t>
            </a:r>
          </a:p>
        </p:txBody>
      </p:sp>
      <p:sp>
        <p:nvSpPr>
          <p:cNvPr id="2" name="Google Shape;56;p13">
            <a:extLst>
              <a:ext uri="{FF2B5EF4-FFF2-40B4-BE49-F238E27FC236}">
                <a16:creationId xmlns:a16="http://schemas.microsoft.com/office/drawing/2014/main" id="{ECC3803C-87A6-9B3F-CE82-EA0054125CB2}"/>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16753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F9FC3041-88F1-8C19-7A10-2FB5CD01D7B0}"/>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A721A22-D41D-80B2-6A97-479630E9B349}"/>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EBFD594E-E17C-E162-9E1D-BC0049A75555}"/>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C0C0C0"/>
                </a:highlight>
              </a:rPr>
              <a:t>Sobre a Organização da Rede de Serviços Local</a:t>
            </a:r>
            <a:endParaRPr lang="pt-BR" sz="2200" dirty="0">
              <a:highlight>
                <a:srgbClr val="C0C0C0"/>
              </a:highlight>
            </a:endParaRPr>
          </a:p>
          <a:p>
            <a:pPr algn="just"/>
            <a:r>
              <a:rPr lang="pt-BR" sz="2200" dirty="0"/>
              <a:t>Se uma rede local bem organizada resolver mais de 80% dos casos na própria Atenção Primária à Saúde (APS), blindando a média e a alta complexidade do colapso. Na realidade atual do seu território, a APS tem conseguido exercer esse papel de filtro e coração do sistema? Quais barreiras impedem que o fluxo de contrarreferência dos pacientes seja fluido e totalmente rastreável? </a:t>
            </a:r>
          </a:p>
        </p:txBody>
      </p:sp>
      <p:sp>
        <p:nvSpPr>
          <p:cNvPr id="2" name="Google Shape;56;p13">
            <a:extLst>
              <a:ext uri="{FF2B5EF4-FFF2-40B4-BE49-F238E27FC236}">
                <a16:creationId xmlns:a16="http://schemas.microsoft.com/office/drawing/2014/main" id="{5A55B1C8-F4F3-2B64-EA32-098366BA49A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99335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capa-apresentação.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p:cNvSpPr txBox="1"/>
          <p:nvPr/>
        </p:nvSpPr>
        <p:spPr>
          <a:xfrm>
            <a:off x="1228478" y="1855458"/>
            <a:ext cx="6872700" cy="1538853"/>
          </a:xfrm>
          <a:prstGeom prst="rect">
            <a:avLst/>
          </a:prstGeom>
          <a:noFill/>
          <a:ln>
            <a:noFill/>
          </a:ln>
        </p:spPr>
        <p:txBody>
          <a:bodyPr spcFirstLastPara="1" wrap="square" lIns="91425" tIns="91425" rIns="91425" bIns="91425" anchor="t" anchorCtr="0">
            <a:spAutoFit/>
          </a:bodyPr>
          <a:lstStyle/>
          <a:p>
            <a:r>
              <a:rPr lang="pt-BR" sz="3200" b="1" dirty="0">
                <a:solidFill>
                  <a:srgbClr val="00B0F0"/>
                </a:solidFill>
              </a:rPr>
              <a:t>Saúde Pública Municipal</a:t>
            </a:r>
          </a:p>
          <a:p>
            <a:r>
              <a:rPr lang="pt-BR" sz="3200" dirty="0">
                <a:solidFill>
                  <a:schemeClr val="bg1"/>
                </a:solidFill>
              </a:rPr>
              <a:t>de Alta Performance</a:t>
            </a:r>
          </a:p>
          <a:p>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5FB45C3-2123-91BD-0BF5-D6B693CBA07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B25BEBAA-8EF1-C3F5-A299-56D740C70EDD}"/>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B321B423-D91D-B01B-416C-BE3B78146874}"/>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Sobre a Regionalização e o Papel do Consórcio Municipal</a:t>
            </a:r>
            <a:endParaRPr lang="pt-BR" sz="2200" dirty="0"/>
          </a:p>
          <a:p>
            <a:pPr algn="just"/>
            <a:r>
              <a:rPr lang="pt-BR" sz="2200" dirty="0"/>
              <a:t>Sabendo que nenhum município é uma ilha autossuficiente para ofertar exames e especialidades de alta densidade tecnológica, como a ferramenta jurídica do </a:t>
            </a:r>
            <a:r>
              <a:rPr lang="pt-BR" sz="2200" b="1" dirty="0"/>
              <a:t>Consórcio Intermunicipal de Saúde</a:t>
            </a:r>
            <a:r>
              <a:rPr lang="pt-BR" sz="2200" dirty="0"/>
              <a:t> pode ser utilizada de forma estratégica pela sua gestão para ratear custos fixos e aumentar o poder de barganha de compra do seu bloco regional? </a:t>
            </a:r>
          </a:p>
        </p:txBody>
      </p:sp>
      <p:sp>
        <p:nvSpPr>
          <p:cNvPr id="2" name="Google Shape;56;p13">
            <a:extLst>
              <a:ext uri="{FF2B5EF4-FFF2-40B4-BE49-F238E27FC236}">
                <a16:creationId xmlns:a16="http://schemas.microsoft.com/office/drawing/2014/main" id="{5A0D5334-7F7F-3C73-1985-43CD3BEA47DE}"/>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611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5991EC4-1974-8959-64FE-AAC5DA58EF0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847789B8-9F03-76B0-198A-C2DF18B22290}"/>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B1E0128-7FE1-8618-52FB-E89F5F0BBBC9}"/>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C0C0C0"/>
                </a:highlight>
              </a:rPr>
              <a:t>Sobre a Descentralização e a Autonomia Municipal</a:t>
            </a:r>
            <a:endParaRPr lang="pt-BR" sz="2200" dirty="0">
              <a:highlight>
                <a:srgbClr val="C0C0C0"/>
              </a:highlight>
            </a:endParaRPr>
          </a:p>
          <a:p>
            <a:pPr algn="just"/>
            <a:r>
              <a:rPr lang="pt-BR" sz="2200" dirty="0"/>
              <a:t>A municipalização deu ao gestor local a liberdade de desenhar políticas moldadas à sua realidade demográfica, mas também trouxe severa responsabilidade civil e fiscal. Como a sua secretaria de saúde pode conciliar a necessidade urgente de expansão dos serviços de saúde com as exigências rígidas de </a:t>
            </a:r>
            <a:r>
              <a:rPr lang="pt-BR" sz="2200" i="1" dirty="0"/>
              <a:t>compliance</a:t>
            </a:r>
            <a:r>
              <a:rPr lang="pt-BR" sz="2200" dirty="0"/>
              <a:t> (conformidade regulatória) e maturidade fiscal? </a:t>
            </a:r>
          </a:p>
        </p:txBody>
      </p:sp>
      <p:sp>
        <p:nvSpPr>
          <p:cNvPr id="2" name="Google Shape;56;p13">
            <a:extLst>
              <a:ext uri="{FF2B5EF4-FFF2-40B4-BE49-F238E27FC236}">
                <a16:creationId xmlns:a16="http://schemas.microsoft.com/office/drawing/2014/main" id="{2ADCAA5C-DCDD-064D-8FD2-E8D6A6C0A4C1}"/>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63686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570C027-4432-3DFF-D28F-9ABDFD6F4618}"/>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C8FE5AE5-46D9-1553-2AE4-3E75A9E3874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D90C19AD-E91F-16CA-C06A-BA4D2882A0D1}"/>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t>Sobre o Planejamento Baseado em Evidências</a:t>
            </a:r>
            <a:endParaRPr lang="pt-BR" sz="2200" dirty="0"/>
          </a:p>
          <a:p>
            <a:pPr algn="just"/>
            <a:r>
              <a:rPr lang="pt-BR" sz="2200" dirty="0"/>
              <a:t>O planejamento baseado em evidências substitui a intuição política pelo rigor dos dados demográficos, epidemiológicos e financeiros. Se você precisasse planejar a compra de medicamentos por sazonalidade ou remanejar equipes de saúde para combater um surto no seu município, quais bases de dados ou sistemas de informação locais você consultaria prioritariamente para justificar tecnicamente essa decisão? </a:t>
            </a:r>
          </a:p>
        </p:txBody>
      </p:sp>
      <p:sp>
        <p:nvSpPr>
          <p:cNvPr id="2" name="Google Shape;56;p13">
            <a:extLst>
              <a:ext uri="{FF2B5EF4-FFF2-40B4-BE49-F238E27FC236}">
                <a16:creationId xmlns:a16="http://schemas.microsoft.com/office/drawing/2014/main" id="{9DCABA38-65D8-CF5D-DC77-84FABE224DC4}"/>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74605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B34A388-9E47-5138-ACC5-F78927D46B0B}"/>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4AD8AF41-F13A-34DF-647F-615230309698}"/>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034962DA-CCB3-9CA5-4022-7D07743EF789}"/>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C0C0C0"/>
                </a:highlight>
              </a:rPr>
              <a:t>Sobre a Metodologia do Curso: A Jornada da Alta Performance</a:t>
            </a:r>
            <a:endParaRPr lang="pt-BR" sz="2200" dirty="0">
              <a:highlight>
                <a:srgbClr val="C0C0C0"/>
              </a:highlight>
            </a:endParaRPr>
          </a:p>
          <a:p>
            <a:pPr algn="just"/>
            <a:r>
              <a:rPr lang="pt-BR" sz="2200" dirty="0"/>
              <a:t>Esta jornada de formação propõe transformar o conhecimento técnico em ação imediata na ponta, desenvolvendo competências técnicas e comportamentais (</a:t>
            </a:r>
            <a:r>
              <a:rPr lang="pt-BR" sz="2200" i="1" dirty="0"/>
              <a:t>soft skills</a:t>
            </a:r>
            <a:r>
              <a:rPr lang="pt-BR" sz="2200" dirty="0"/>
              <a:t>). Identifique um gargalo operacional crítico no seu setor de atuação atual e monte um esboço de plano de ação, indicando qual solução prática e viável você aplicaria imediatamente utilizando o aprendizado construído neste curso. </a:t>
            </a:r>
          </a:p>
          <a:p>
            <a:pPr algn="just"/>
            <a:endParaRPr lang="pt-BR" sz="2200" dirty="0"/>
          </a:p>
        </p:txBody>
      </p:sp>
      <p:sp>
        <p:nvSpPr>
          <p:cNvPr id="2" name="Google Shape;56;p13">
            <a:extLst>
              <a:ext uri="{FF2B5EF4-FFF2-40B4-BE49-F238E27FC236}">
                <a16:creationId xmlns:a16="http://schemas.microsoft.com/office/drawing/2014/main" id="{898CF572-C616-8228-C238-8AC45C5D4CB9}"/>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264690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5CC61463-B393-700B-734A-0D3B727DD74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413D14B5-2D1E-865B-49A8-6165F321847C}"/>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F8D769D8-DC8F-2A3D-469E-248FB2B03AB1}"/>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b="1" dirty="0"/>
              <a:t>Referências </a:t>
            </a:r>
          </a:p>
          <a:p>
            <a:r>
              <a:rPr lang="pt-BR" dirty="0"/>
              <a:t>BRASIL. [Constituição (1988)]. </a:t>
            </a:r>
            <a:r>
              <a:rPr lang="pt-BR" b="1" dirty="0"/>
              <a:t>Constituição da República Federativa do Brasil de 1988</a:t>
            </a:r>
            <a:r>
              <a:rPr lang="pt-BR" dirty="0"/>
              <a:t>. Brasília, DF: Presidência da República, [2026].</a:t>
            </a:r>
          </a:p>
          <a:p>
            <a:r>
              <a:rPr lang="pt-BR" dirty="0"/>
              <a:t>BRASIL. </a:t>
            </a:r>
            <a:r>
              <a:rPr lang="pt-BR" b="1" dirty="0"/>
              <a:t>Lei nº 8.080, de 19 de setembro de 1990</a:t>
            </a:r>
            <a:r>
              <a:rPr lang="pt-BR" dirty="0"/>
              <a:t>. Dispõe sobre as condições para a promoção, proteção e recuperação da saúde, a organização e o funcionamento dos serviços correspondentes e dá outras providências. Brasília, DF: Presidência da República, [2026].</a:t>
            </a:r>
          </a:p>
          <a:p>
            <a:r>
              <a:rPr lang="pt-BR" dirty="0"/>
              <a:t>BRASIL. </a:t>
            </a:r>
            <a:r>
              <a:rPr lang="pt-BR" b="1" dirty="0"/>
              <a:t>Lei nº 8.142, de 28 de dezembro de 1990</a:t>
            </a:r>
            <a:r>
              <a:rPr lang="pt-BR" dirty="0"/>
              <a:t>. Dispõe sobre a participação da comunidade na gestão do Sistema Único de Saúde (SUS) e sobre as transferências intergovernamentais de recursos financeiros na área da saúde. Brasília, DF: Presidência da República, [2026].</a:t>
            </a:r>
          </a:p>
          <a:p>
            <a:r>
              <a:rPr lang="pt-BR" dirty="0"/>
              <a:t>BRASIL. </a:t>
            </a:r>
            <a:r>
              <a:rPr lang="pt-BR" b="1" dirty="0"/>
              <a:t>Decreto nº 7.508, de 28 de junho de 2011</a:t>
            </a:r>
            <a:r>
              <a:rPr lang="pt-BR" dirty="0"/>
              <a:t>. Regulamenta a Lei nº 8.080/1990, para dispor sobre a organização do SUS, o planejamento da saúde, a assistência à saúde e a articulação interfederativa. Brasília, DF: Presidência da República, [2026].</a:t>
            </a:r>
          </a:p>
          <a:p>
            <a:r>
              <a:rPr lang="pt-BR" dirty="0"/>
              <a:t>BRASIL. </a:t>
            </a:r>
            <a:r>
              <a:rPr lang="pt-BR" b="1" dirty="0"/>
              <a:t>Lei Complementar nº 141, de 13 de janeiro de 2012</a:t>
            </a:r>
            <a:r>
              <a:rPr lang="pt-BR" dirty="0"/>
              <a:t>. Regulamenta o § 3º do art. 198 da Constituição Federal para dispor sobre os valores mínimos a serem aplicados anualmente pela União, Estados, Distrito Federal e Municípios em ações e serviços públicos de saúde. Brasília, DF: Presidência da República, [2026].</a:t>
            </a:r>
          </a:p>
          <a:p>
            <a:r>
              <a:rPr lang="pt-BR" dirty="0"/>
              <a:t>BRASIL. </a:t>
            </a:r>
            <a:r>
              <a:rPr lang="pt-BR" b="1" dirty="0"/>
              <a:t>Lei Complementar nº 101, de 4 de maio de 2000</a:t>
            </a:r>
            <a:r>
              <a:rPr lang="pt-BR" dirty="0"/>
              <a:t>. Estabelece normas de finanças públicas voltadas para a responsabilidade na gestão fiscal. Brasília, DF: Presidência da República, [2026].</a:t>
            </a:r>
          </a:p>
          <a:p>
            <a:pPr algn="just"/>
            <a:endParaRPr lang="pt-BR" sz="2200" dirty="0"/>
          </a:p>
        </p:txBody>
      </p:sp>
      <p:sp>
        <p:nvSpPr>
          <p:cNvPr id="2" name="Google Shape;56;p13">
            <a:extLst>
              <a:ext uri="{FF2B5EF4-FFF2-40B4-BE49-F238E27FC236}">
                <a16:creationId xmlns:a16="http://schemas.microsoft.com/office/drawing/2014/main" id="{EB861B2E-170A-9950-6EC9-7C39D7AF1FF8}"/>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16823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C12EA52B-50A7-B951-E9D1-698BA3A660B6}"/>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1902E727-8DF0-42AC-73AD-F27385E3FD1E}"/>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a:extLst>
              <a:ext uri="{FF2B5EF4-FFF2-40B4-BE49-F238E27FC236}">
                <a16:creationId xmlns:a16="http://schemas.microsoft.com/office/drawing/2014/main" id="{E3351664-52A5-31FE-6B6B-F42A168FB837}"/>
              </a:ext>
            </a:extLst>
          </p:cNvPr>
          <p:cNvSpPr txBox="1"/>
          <p:nvPr/>
        </p:nvSpPr>
        <p:spPr>
          <a:xfrm>
            <a:off x="1228478" y="1711079"/>
            <a:ext cx="6872700" cy="1538853"/>
          </a:xfrm>
          <a:prstGeom prst="rect">
            <a:avLst/>
          </a:prstGeom>
          <a:noFill/>
          <a:ln>
            <a:noFill/>
          </a:ln>
        </p:spPr>
        <p:txBody>
          <a:bodyPr spcFirstLastPara="1" wrap="square" lIns="91425" tIns="91425" rIns="91425" bIns="91425" anchor="t" anchorCtr="0">
            <a:spAutoFit/>
          </a:bodyPr>
          <a:lstStyle/>
          <a:p>
            <a:pPr lvl="0" algn="ctr"/>
            <a:r>
              <a:rPr lang="pt-BR" sz="4400" b="1" dirty="0">
                <a:solidFill>
                  <a:srgbClr val="00B0F0"/>
                </a:solidFill>
                <a:latin typeface="Arial" panose="020B0604020202020204" pitchFamily="34" charset="0"/>
                <a:cs typeface="Arial" panose="020B0604020202020204" pitchFamily="34" charset="0"/>
              </a:rPr>
              <a:t>Posso ajudar </a:t>
            </a:r>
          </a:p>
          <a:p>
            <a:pPr lvl="0" algn="ctr"/>
            <a:r>
              <a:rPr lang="pt-BR" sz="4400" b="1" dirty="0">
                <a:solidFill>
                  <a:srgbClr val="00B0F0"/>
                </a:solidFill>
                <a:latin typeface="Arial" panose="020B0604020202020204" pitchFamily="34" charset="0"/>
                <a:cs typeface="Arial" panose="020B0604020202020204" pitchFamily="34" charset="0"/>
              </a:rPr>
              <a:t>em algo a mais?</a:t>
            </a:r>
            <a:endParaRPr sz="4000" b="1" dirty="0">
              <a:solidFill>
                <a:srgbClr val="00B0F0"/>
              </a:solidFill>
            </a:endParaRPr>
          </a:p>
        </p:txBody>
      </p:sp>
    </p:spTree>
    <p:extLst>
      <p:ext uri="{BB962C8B-B14F-4D97-AF65-F5344CB8AC3E}">
        <p14:creationId xmlns:p14="http://schemas.microsoft.com/office/powerpoint/2010/main" val="352126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7F100D7D-2934-0F40-3EFB-91F8E041B418}"/>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02501E28-2706-CAB6-01F7-3E7445743BB9}"/>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a:extLst>
              <a:ext uri="{FF2B5EF4-FFF2-40B4-BE49-F238E27FC236}">
                <a16:creationId xmlns:a16="http://schemas.microsoft.com/office/drawing/2014/main" id="{EAF65CD7-9346-5398-A13E-C06D47054FFC}"/>
              </a:ext>
            </a:extLst>
          </p:cNvPr>
          <p:cNvSpPr txBox="1"/>
          <p:nvPr/>
        </p:nvSpPr>
        <p:spPr>
          <a:xfrm>
            <a:off x="1135650" y="619563"/>
            <a:ext cx="6872700" cy="3139291"/>
          </a:xfrm>
          <a:prstGeom prst="rect">
            <a:avLst/>
          </a:prstGeom>
          <a:noFill/>
          <a:ln>
            <a:noFill/>
          </a:ln>
        </p:spPr>
        <p:txBody>
          <a:bodyPr spcFirstLastPara="1" wrap="square" lIns="91425" tIns="91425" rIns="91425" bIns="91425" anchor="t" anchorCtr="0">
            <a:spAutoFit/>
          </a:bodyPr>
          <a:lstStyle/>
          <a:p>
            <a:pPr lvl="0" algn="ctr"/>
            <a:r>
              <a:rPr lang="pt-BR" sz="3600" dirty="0">
                <a:solidFill>
                  <a:srgbClr val="00B0F0"/>
                </a:solidFill>
              </a:rPr>
              <a:t>Seja a diferença que transforma a Gestão Pública!</a:t>
            </a:r>
            <a:endParaRPr lang="pt-BR" sz="3600" b="1" dirty="0">
              <a:solidFill>
                <a:srgbClr val="00B0F0"/>
              </a:solidFill>
              <a:latin typeface="Arial" panose="020B0604020202020204" pitchFamily="34" charset="0"/>
              <a:cs typeface="Arial" panose="020B0604020202020204" pitchFamily="34" charset="0"/>
            </a:endParaRPr>
          </a:p>
          <a:p>
            <a:pPr lvl="0" algn="ctr"/>
            <a:endParaRPr lang="pt-BR" sz="6000" b="1" dirty="0">
              <a:solidFill>
                <a:schemeClr val="bg1"/>
              </a:solidFill>
              <a:highlight>
                <a:srgbClr val="FF6600"/>
              </a:highlight>
              <a:latin typeface="Arial" panose="020B0604020202020204" pitchFamily="34" charset="0"/>
              <a:ea typeface="Montserrat"/>
              <a:cs typeface="Arial" panose="020B0604020202020204" pitchFamily="34" charset="0"/>
              <a:sym typeface="Montserrat"/>
            </a:endParaRPr>
          </a:p>
          <a:p>
            <a:pPr lvl="0" algn="ctr"/>
            <a:r>
              <a:rPr lang="pt-BR" sz="6000" b="1" dirty="0">
                <a:solidFill>
                  <a:srgbClr val="00B0F0"/>
                </a:solidFill>
                <a:latin typeface="Arial" panose="020B0604020202020204" pitchFamily="34" charset="0"/>
                <a:ea typeface="Montserrat"/>
                <a:cs typeface="Arial" panose="020B0604020202020204" pitchFamily="34" charset="0"/>
                <a:sym typeface="Montserrat"/>
              </a:rPr>
              <a:t>Só Venha!!!</a:t>
            </a:r>
            <a:endParaRPr lang="pt-BR" sz="6000" dirty="0">
              <a:solidFill>
                <a:srgbClr val="00B0F0"/>
              </a:solidFill>
              <a:latin typeface="Montserrat"/>
              <a:ea typeface="Montserrat"/>
              <a:cs typeface="Montserrat"/>
              <a:sym typeface="Montserrat"/>
            </a:endParaRPr>
          </a:p>
        </p:txBody>
      </p:sp>
    </p:spTree>
    <p:extLst>
      <p:ext uri="{BB962C8B-B14F-4D97-AF65-F5344CB8AC3E}">
        <p14:creationId xmlns:p14="http://schemas.microsoft.com/office/powerpoint/2010/main" val="141291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F1CA1170-8CB7-ACB2-2929-C3FF5E811A82}"/>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E4124EC6-4CBA-F6FF-E663-5E65AA07A09E}"/>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55" name="Google Shape;55;p13">
            <a:extLst>
              <a:ext uri="{FF2B5EF4-FFF2-40B4-BE49-F238E27FC236}">
                <a16:creationId xmlns:a16="http://schemas.microsoft.com/office/drawing/2014/main" id="{7300B0FE-9D7B-A551-E1AB-4914534188C3}"/>
              </a:ext>
            </a:extLst>
          </p:cNvPr>
          <p:cNvSpPr txBox="1"/>
          <p:nvPr/>
        </p:nvSpPr>
        <p:spPr>
          <a:xfrm>
            <a:off x="1135650" y="2105715"/>
            <a:ext cx="6872700" cy="507801"/>
          </a:xfrm>
          <a:prstGeom prst="rect">
            <a:avLst/>
          </a:prstGeom>
          <a:noFill/>
          <a:ln>
            <a:noFill/>
          </a:ln>
        </p:spPr>
        <p:txBody>
          <a:bodyPr spcFirstLastPara="1" wrap="square" lIns="91425" tIns="91425" rIns="91425" bIns="91425" anchor="t" anchorCtr="0">
            <a:spAutoFit/>
          </a:bodyPr>
          <a:lstStyle/>
          <a:p>
            <a:r>
              <a:rPr lang="pt-BR" sz="2100" dirty="0">
                <a:solidFill>
                  <a:schemeClr val="bg1"/>
                </a:solidFill>
              </a:rPr>
              <a:t>Fundamentos da Gestão Municipal de Alta Performance</a:t>
            </a:r>
            <a:endParaRPr lang="pt-BR" sz="2100" b="1" dirty="0">
              <a:solidFill>
                <a:schemeClr val="bg1"/>
              </a:solidFill>
            </a:endParaRPr>
          </a:p>
        </p:txBody>
      </p:sp>
      <p:sp>
        <p:nvSpPr>
          <p:cNvPr id="2" name="Google Shape;56;p13">
            <a:extLst>
              <a:ext uri="{FF2B5EF4-FFF2-40B4-BE49-F238E27FC236}">
                <a16:creationId xmlns:a16="http://schemas.microsoft.com/office/drawing/2014/main" id="{66A4EBDD-D6CA-C78F-6690-7B9B9557581E}"/>
              </a:ext>
            </a:extLst>
          </p:cNvPr>
          <p:cNvSpPr txBox="1"/>
          <p:nvPr/>
        </p:nvSpPr>
        <p:spPr>
          <a:xfrm>
            <a:off x="1135650" y="2659683"/>
            <a:ext cx="4098007" cy="492412"/>
          </a:xfrm>
          <a:prstGeom prst="rect">
            <a:avLst/>
          </a:prstGeom>
          <a:noFill/>
          <a:ln>
            <a:noFill/>
          </a:ln>
        </p:spPr>
        <p:txBody>
          <a:bodyPr spcFirstLastPara="1" wrap="square" lIns="91425" tIns="91425" rIns="91425" bIns="91425" anchor="t" anchorCtr="0">
            <a:spAutoFit/>
          </a:bodyPr>
          <a:lstStyle/>
          <a:p>
            <a:r>
              <a:rPr lang="pt-BR" sz="2000" dirty="0">
                <a:solidFill>
                  <a:srgbClr val="FF0000"/>
                </a:solidFill>
                <a:latin typeface="Arial" panose="020B0604020202020204" pitchFamily="34" charset="0"/>
                <a:cs typeface="Arial" panose="020B0604020202020204" pitchFamily="34" charset="0"/>
              </a:rPr>
              <a:t>Dia: 02/07/2026  Das 09h às 12h</a:t>
            </a:r>
          </a:p>
        </p:txBody>
      </p:sp>
    </p:spTree>
    <p:extLst>
      <p:ext uri="{BB962C8B-B14F-4D97-AF65-F5344CB8AC3E}">
        <p14:creationId xmlns:p14="http://schemas.microsoft.com/office/powerpoint/2010/main" val="69650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6D2E93A-0763-C3C1-247A-9E28B00D394E}"/>
            </a:ext>
          </a:extLst>
        </p:cNvPr>
        <p:cNvGrpSpPr/>
        <p:nvPr/>
      </p:nvGrpSpPr>
      <p:grpSpPr>
        <a:xfrm>
          <a:off x="0" y="0"/>
          <a:ext cx="0" cy="0"/>
          <a:chOff x="0" y="0"/>
          <a:chExt cx="0" cy="0"/>
        </a:xfrm>
      </p:grpSpPr>
      <p:pic>
        <p:nvPicPr>
          <p:cNvPr id="54" name="Google Shape;54;p13" title="capa-apresentação.png">
            <a:extLst>
              <a:ext uri="{FF2B5EF4-FFF2-40B4-BE49-F238E27FC236}">
                <a16:creationId xmlns:a16="http://schemas.microsoft.com/office/drawing/2014/main" id="{AAE13CD1-365A-804C-8626-DF2659DD9361}"/>
              </a:ext>
            </a:extLst>
          </p:cNvPr>
          <p:cNvPicPr preferRelativeResize="0"/>
          <p:nvPr/>
        </p:nvPicPr>
        <p:blipFill>
          <a:blip r:embed="rId3">
            <a:alphaModFix/>
          </a:blip>
          <a:stretch>
            <a:fillRect/>
          </a:stretch>
        </p:blipFill>
        <p:spPr>
          <a:xfrm>
            <a:off x="0" y="0"/>
            <a:ext cx="9144000" cy="5143505"/>
          </a:xfrm>
          <a:prstGeom prst="rect">
            <a:avLst/>
          </a:prstGeom>
          <a:noFill/>
          <a:ln>
            <a:noFill/>
          </a:ln>
        </p:spPr>
      </p:pic>
      <p:sp>
        <p:nvSpPr>
          <p:cNvPr id="6" name="Google Shape;55;p13">
            <a:extLst>
              <a:ext uri="{FF2B5EF4-FFF2-40B4-BE49-F238E27FC236}">
                <a16:creationId xmlns:a16="http://schemas.microsoft.com/office/drawing/2014/main" id="{0C214976-74C3-3D83-89BB-4E6FA244BAB8}"/>
              </a:ext>
            </a:extLst>
          </p:cNvPr>
          <p:cNvSpPr txBox="1"/>
          <p:nvPr/>
        </p:nvSpPr>
        <p:spPr>
          <a:xfrm>
            <a:off x="1049022" y="340385"/>
            <a:ext cx="6872700" cy="4408869"/>
          </a:xfrm>
          <a:prstGeom prst="rect">
            <a:avLst/>
          </a:prstGeom>
          <a:noFill/>
          <a:ln>
            <a:noFill/>
          </a:ln>
        </p:spPr>
        <p:txBody>
          <a:bodyPr spcFirstLastPara="1" wrap="square" lIns="91425" tIns="91425" rIns="91425" bIns="91425" anchor="t" anchorCtr="0">
            <a:spAutoFit/>
          </a:bodyPr>
          <a:lstStyle/>
          <a:p>
            <a:pPr marL="0" indent="0">
              <a:buNone/>
              <a:defRPr/>
            </a:pPr>
            <a:r>
              <a:rPr lang="pt-BR" altLang="pt-BR" sz="1800" b="1" u="sng" dirty="0">
                <a:solidFill>
                  <a:schemeClr val="bg1"/>
                </a:solidFill>
                <a:latin typeface="Arial" panose="020B0604020202020204" pitchFamily="34" charset="0"/>
                <a:cs typeface="Arial" panose="020B0604020202020204" pitchFamily="34" charset="0"/>
              </a:rPr>
              <a:t>Dados de formação: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MBA em Gestão Pública e Inovação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Especialista em Contabilidade Gerencial e Empresarial</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Bacharel em Administração</a:t>
            </a:r>
          </a:p>
          <a:p>
            <a:pPr marL="0" indent="0">
              <a:buNone/>
              <a:defRPr/>
            </a:pPr>
            <a:r>
              <a:rPr lang="pt-BR" altLang="pt-BR" sz="1800" b="1" dirty="0">
                <a:solidFill>
                  <a:schemeClr val="bg1"/>
                </a:solidFill>
                <a:latin typeface="Arial" panose="020B0604020202020204" pitchFamily="34" charset="0"/>
                <a:cs typeface="Arial" panose="020B0604020202020204" pitchFamily="34" charset="0"/>
              </a:rPr>
              <a:t>Bacharel em Ciências Contábeis</a:t>
            </a:r>
          </a:p>
          <a:p>
            <a:pPr marL="360363" lvl="1" indent="-179388">
              <a:buNone/>
              <a:defRPr/>
            </a:pPr>
            <a:endParaRPr lang="pt-BR" altLang="pt-BR" sz="1050" b="1" dirty="0">
              <a:solidFill>
                <a:schemeClr val="bg1"/>
              </a:solidFill>
              <a:latin typeface="Arial" panose="020B0604020202020204" pitchFamily="34" charset="0"/>
              <a:cs typeface="Arial" panose="020B0604020202020204" pitchFamily="34" charset="0"/>
            </a:endParaRPr>
          </a:p>
          <a:p>
            <a:pPr marL="84138" lvl="1" indent="-180975">
              <a:buNone/>
              <a:defRPr/>
            </a:pPr>
            <a:r>
              <a:rPr lang="pt-BR" altLang="pt-BR" sz="1800" b="1" u="sng" dirty="0">
                <a:solidFill>
                  <a:schemeClr val="bg1"/>
                </a:solidFill>
                <a:latin typeface="Arial" panose="020B0604020202020204" pitchFamily="34" charset="0"/>
                <a:cs typeface="Arial" panose="020B0604020202020204" pitchFamily="34" charset="0"/>
              </a:rPr>
              <a:t>Atuação:</a:t>
            </a:r>
          </a:p>
          <a:p>
            <a:pPr marL="84138" lvl="1" indent="-180975">
              <a:defRPr/>
            </a:pPr>
            <a:r>
              <a:rPr lang="pt-BR" altLang="pt-BR" sz="1800" b="1" dirty="0">
                <a:solidFill>
                  <a:schemeClr val="bg1"/>
                </a:solidFill>
                <a:latin typeface="Arial" panose="020B0604020202020204" pitchFamily="34" charset="0"/>
                <a:cs typeface="Arial" panose="020B0604020202020204" pitchFamily="34" charset="0"/>
              </a:rPr>
              <a:t>Professor na Unyflex desde 2020</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Professor Universitário</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Treinador </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Palestrante </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Instrutor Técnico</a:t>
            </a:r>
          </a:p>
          <a:p>
            <a:pPr marL="84138" lvl="1" indent="-180975">
              <a:buNone/>
              <a:defRPr/>
            </a:pPr>
            <a:r>
              <a:rPr lang="pt-BR" altLang="pt-BR" sz="1800" b="1" dirty="0">
                <a:solidFill>
                  <a:schemeClr val="bg1"/>
                </a:solidFill>
                <a:latin typeface="Arial" panose="020B0604020202020204" pitchFamily="34" charset="0"/>
                <a:cs typeface="Arial" panose="020B0604020202020204" pitchFamily="34" charset="0"/>
              </a:rPr>
              <a:t>Contador de Gestão Municipal</a:t>
            </a:r>
            <a:endParaRPr lang="pt-BR" altLang="pt-BR" sz="1600" b="1" dirty="0">
              <a:solidFill>
                <a:schemeClr val="bg1"/>
              </a:solidFill>
              <a:highlight>
                <a:srgbClr val="FF6600"/>
              </a:highlight>
              <a:latin typeface="Arial" panose="020B0604020202020204" pitchFamily="34" charset="0"/>
              <a:cs typeface="Arial" panose="020B0604020202020204" pitchFamily="34" charset="0"/>
            </a:endParaRPr>
          </a:p>
          <a:p>
            <a:pPr lvl="4" algn="r">
              <a:buNone/>
              <a:defRPr/>
            </a:pPr>
            <a:r>
              <a:rPr lang="pt-BR" altLang="pt-BR" sz="2000" b="1" dirty="0">
                <a:solidFill>
                  <a:schemeClr val="bg1"/>
                </a:solidFill>
                <a:highlight>
                  <a:srgbClr val="00FFFF"/>
                </a:highlight>
                <a:latin typeface="Arial" panose="020B0604020202020204" pitchFamily="34" charset="0"/>
                <a:cs typeface="Arial" panose="020B0604020202020204" pitchFamily="34" charset="0"/>
              </a:rPr>
              <a:t>Nilson Francisco Tognato</a:t>
            </a:r>
            <a:endParaRPr lang="pt-BR" sz="2000" dirty="0">
              <a:solidFill>
                <a:schemeClr val="bg1"/>
              </a:solidFill>
              <a:highlight>
                <a:srgbClr val="00FFFF"/>
              </a:highlight>
              <a:latin typeface="Montserrat"/>
              <a:ea typeface="Montserrat"/>
              <a:cs typeface="Montserrat"/>
              <a:sym typeface="Montserrat"/>
            </a:endParaRPr>
          </a:p>
          <a:p>
            <a:endParaRPr lang="pt-BR" sz="2800" b="1" dirty="0">
              <a:solidFill>
                <a:schemeClr val="bg1"/>
              </a:solidFill>
            </a:endParaRPr>
          </a:p>
        </p:txBody>
      </p:sp>
      <p:pic>
        <p:nvPicPr>
          <p:cNvPr id="7" name="Imagem 6">
            <a:extLst>
              <a:ext uri="{FF2B5EF4-FFF2-40B4-BE49-F238E27FC236}">
                <a16:creationId xmlns:a16="http://schemas.microsoft.com/office/drawing/2014/main" id="{2717B830-FB8B-DD7C-24C7-5CCBFE6EF96C}"/>
              </a:ext>
            </a:extLst>
          </p:cNvPr>
          <p:cNvPicPr>
            <a:picLocks noChangeAspect="1"/>
          </p:cNvPicPr>
          <p:nvPr/>
        </p:nvPicPr>
        <p:blipFill>
          <a:blip r:embed="rId4"/>
          <a:stretch>
            <a:fillRect/>
          </a:stretch>
        </p:blipFill>
        <p:spPr>
          <a:xfrm>
            <a:off x="5551007" y="2178017"/>
            <a:ext cx="1677565" cy="1623962"/>
          </a:xfrm>
          <a:prstGeom prst="rect">
            <a:avLst/>
          </a:prstGeom>
        </p:spPr>
      </p:pic>
    </p:spTree>
    <p:extLst>
      <p:ext uri="{BB962C8B-B14F-4D97-AF65-F5344CB8AC3E}">
        <p14:creationId xmlns:p14="http://schemas.microsoft.com/office/powerpoint/2010/main" val="256315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title="FUNDO-APRESENTAÇÃO.png"/>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r>
              <a:rPr lang="pt-BR" sz="2200" dirty="0">
                <a:highlight>
                  <a:srgbClr val="00FFFF"/>
                </a:highlight>
              </a:rPr>
              <a:t>1 O SUS no seu município: Desafios atuais.</a:t>
            </a:r>
          </a:p>
          <a:p>
            <a:r>
              <a:rPr lang="pt-BR" sz="2200" dirty="0"/>
              <a:t>2 Alta performance na saúde: Cuidado humanizado + eficiência.</a:t>
            </a:r>
          </a:p>
          <a:p>
            <a:r>
              <a:rPr lang="pt-BR" sz="2200" dirty="0">
                <a:highlight>
                  <a:srgbClr val="00FFFF"/>
                </a:highlight>
              </a:rPr>
              <a:t>3 Princípios do SUS sob a ótica da eficácia (Universalidade, </a:t>
            </a:r>
          </a:p>
          <a:p>
            <a:r>
              <a:rPr lang="pt-BR" sz="2200" dirty="0">
                <a:highlight>
                  <a:srgbClr val="00FFFF"/>
                </a:highlight>
              </a:rPr>
              <a:t>   Equidade e Integralidade).</a:t>
            </a:r>
          </a:p>
          <a:p>
            <a:r>
              <a:rPr lang="pt-BR" sz="2200" dirty="0"/>
              <a:t>4 Papel do servidor: Técnico, gestor e cidadão.</a:t>
            </a:r>
          </a:p>
          <a:p>
            <a:r>
              <a:rPr lang="pt-BR" sz="2200" dirty="0">
                <a:highlight>
                  <a:srgbClr val="00FFFF"/>
                </a:highlight>
              </a:rPr>
              <a:t>5 Organização da rede de serviços local.</a:t>
            </a:r>
          </a:p>
          <a:p>
            <a:r>
              <a:rPr lang="pt-BR" sz="2200" dirty="0"/>
              <a:t>6 Regionalização e o papel do consórcio municipal.</a:t>
            </a:r>
          </a:p>
          <a:p>
            <a:r>
              <a:rPr lang="pt-BR" sz="2200" dirty="0">
                <a:highlight>
                  <a:srgbClr val="00FFFF"/>
                </a:highlight>
              </a:rPr>
              <a:t>7 A descentralização e a autonomia municipal.</a:t>
            </a:r>
          </a:p>
          <a:p>
            <a:r>
              <a:rPr lang="pt-BR" sz="2200" dirty="0"/>
              <a:t>8 Planejamento baseado em evidências.</a:t>
            </a:r>
          </a:p>
          <a:p>
            <a:r>
              <a:rPr lang="pt-BR" sz="2200" dirty="0">
                <a:highlight>
                  <a:srgbClr val="00FFFF"/>
                </a:highlight>
              </a:rPr>
              <a:t>9 Metodologia do curso: A jornada da alta performance. </a:t>
            </a:r>
          </a:p>
        </p:txBody>
      </p:sp>
      <p:sp>
        <p:nvSpPr>
          <p:cNvPr id="2" name="Google Shape;56;p13">
            <a:extLst>
              <a:ext uri="{FF2B5EF4-FFF2-40B4-BE49-F238E27FC236}">
                <a16:creationId xmlns:a16="http://schemas.microsoft.com/office/drawing/2014/main" id="{4D2616B3-C943-9132-7F37-E4103E73A9F4}"/>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ED8DD0D1-43D0-6473-F330-ABA038D6E87D}"/>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4001FBFA-04E6-5C00-11B4-CFED4904CD7E}"/>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30A6686-5764-2EB6-11E3-B1DC75DD1815}"/>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1. O SUS no seu Município: Desafios Atuais</a:t>
            </a:r>
            <a:endParaRPr lang="pt-BR" sz="2200" dirty="0">
              <a:highlight>
                <a:srgbClr val="00FFFF"/>
              </a:highlight>
            </a:endParaRPr>
          </a:p>
          <a:p>
            <a:pPr algn="just"/>
            <a:r>
              <a:rPr lang="pt-BR" sz="2200" dirty="0"/>
              <a:t>O gestor municipal lida com a pressão imediata da ponta:</a:t>
            </a:r>
          </a:p>
          <a:p>
            <a:pPr algn="just"/>
            <a:r>
              <a:rPr lang="pt-BR" sz="2200" dirty="0"/>
              <a:t>O subfinanciamento crônico, a judicialização, o envelhecimento populacional e aumento de doenças crônicas. </a:t>
            </a:r>
          </a:p>
          <a:p>
            <a:pPr algn="just"/>
            <a:r>
              <a:rPr lang="pt-BR" sz="2200" dirty="0"/>
              <a:t>O grande desafio atual é superar o modelo puramente focado na doença (medicina curativa) e na queixa-conduta instantânea.</a:t>
            </a:r>
          </a:p>
          <a:p>
            <a:pPr algn="just"/>
            <a:r>
              <a:rPr lang="pt-BR" sz="2200" dirty="0"/>
              <a:t>Romper esse ciclo exige converter a escassez de recursos em criatividade administrativa, integrando sistemas de informação para eliminar desperdícios, duplicidade de exames e filas invisíveis.</a:t>
            </a:r>
          </a:p>
        </p:txBody>
      </p:sp>
      <p:sp>
        <p:nvSpPr>
          <p:cNvPr id="2" name="Google Shape;56;p13">
            <a:extLst>
              <a:ext uri="{FF2B5EF4-FFF2-40B4-BE49-F238E27FC236}">
                <a16:creationId xmlns:a16="http://schemas.microsoft.com/office/drawing/2014/main" id="{912D1044-ADCB-76C9-FB0B-60799E99B23A}"/>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81854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6AC1CFA1-A03E-BB9C-4827-BAD938186522}"/>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A37C4D36-7320-026B-FCD2-30C008C2B81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73723A35-0200-86B0-0E5D-2645797A1C59}"/>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100" b="1" dirty="0">
                <a:highlight>
                  <a:srgbClr val="00FFFF"/>
                </a:highlight>
              </a:rPr>
              <a:t>2. Alta Performance na Saúde: Cuidado Humanizado + Eficiência</a:t>
            </a:r>
            <a:endParaRPr lang="pt-BR" sz="2100" dirty="0">
              <a:highlight>
                <a:srgbClr val="00FFFF"/>
              </a:highlight>
            </a:endParaRPr>
          </a:p>
          <a:p>
            <a:pPr algn="just"/>
            <a:r>
              <a:rPr lang="pt-BR" sz="2200" dirty="0"/>
              <a:t>Alta performance na saúde pública não é uma métrica fria de fábrica; </a:t>
            </a:r>
          </a:p>
          <a:p>
            <a:pPr algn="just"/>
            <a:r>
              <a:rPr lang="pt-BR" sz="2200" dirty="0"/>
              <a:t>É a capacidade de gerar o máximo de valor social com o recurso disponível. </a:t>
            </a:r>
          </a:p>
          <a:p>
            <a:pPr algn="just"/>
            <a:r>
              <a:rPr lang="pt-BR" sz="2200" dirty="0"/>
              <a:t>A verdadeira eficiência operacional ocorre quando o processo é desenhado para reduzir o sofrimento e o tempo de espera do usuário (humanização). </a:t>
            </a:r>
          </a:p>
          <a:p>
            <a:pPr algn="just"/>
            <a:r>
              <a:rPr lang="pt-BR" sz="2200" dirty="0"/>
              <a:t>Acolher bem, classificar o risco com precisão e tratar com dignidade diminui o tempo de internação, evita o agravamento de quadros e otimiza radicalmente o custo por habitante.</a:t>
            </a:r>
          </a:p>
        </p:txBody>
      </p:sp>
      <p:sp>
        <p:nvSpPr>
          <p:cNvPr id="2" name="Google Shape;56;p13">
            <a:extLst>
              <a:ext uri="{FF2B5EF4-FFF2-40B4-BE49-F238E27FC236}">
                <a16:creationId xmlns:a16="http://schemas.microsoft.com/office/drawing/2014/main" id="{D44D0D1A-02DC-7ABF-2D36-2AC7EB25A044}"/>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60754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B19C254A-78BE-E5F5-87F7-C3FA1EC8FDC0}"/>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EEB2BD69-6DA8-9CA0-40B2-F5CADA645867}"/>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C972BB1F-CA1C-BBB0-F763-81B8EB9193FF}"/>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3. Princípios do SUS sob a Ótica da Eficácia</a:t>
            </a:r>
            <a:endParaRPr lang="pt-BR" sz="2200" dirty="0">
              <a:highlight>
                <a:srgbClr val="00FFFF"/>
              </a:highlight>
            </a:endParaRPr>
          </a:p>
          <a:p>
            <a:pPr lvl="0" algn="just"/>
            <a:r>
              <a:rPr lang="pt-BR" sz="2200" b="1" dirty="0"/>
              <a:t>Universalidade:</a:t>
            </a:r>
            <a:r>
              <a:rPr lang="pt-BR" sz="2200" dirty="0"/>
              <a:t> Garante o acesso de todos, exigindo inteligência de rede para que o direito legal se transforme em vaga real na ponta.</a:t>
            </a:r>
          </a:p>
          <a:p>
            <a:pPr lvl="0" algn="just"/>
            <a:r>
              <a:rPr lang="pt-BR" sz="2200" b="1" dirty="0"/>
              <a:t>Equidade:</a:t>
            </a:r>
            <a:r>
              <a:rPr lang="pt-BR" sz="2200" dirty="0"/>
              <a:t> É a justiça alocativa; significa aplicar mais recursos, tempo e equipes onde a vulnerabilidade social e o risco epidemiológico são clinicamente maiores.</a:t>
            </a:r>
          </a:p>
          <a:p>
            <a:pPr lvl="0" algn="just"/>
            <a:r>
              <a:rPr lang="pt-BR" sz="2200" b="1" dirty="0"/>
              <a:t>Integralidade:</a:t>
            </a:r>
            <a:r>
              <a:rPr lang="pt-BR" sz="2200" dirty="0"/>
              <a:t> Exige enxergar o cidadão além do sintoma, articulando ações preventivas, curativas e de reabilitação para que o cuidado nunca seja fragmentado.</a:t>
            </a:r>
          </a:p>
        </p:txBody>
      </p:sp>
      <p:sp>
        <p:nvSpPr>
          <p:cNvPr id="2" name="Google Shape;56;p13">
            <a:extLst>
              <a:ext uri="{FF2B5EF4-FFF2-40B4-BE49-F238E27FC236}">
                <a16:creationId xmlns:a16="http://schemas.microsoft.com/office/drawing/2014/main" id="{7F8CF224-6E60-6840-2367-E65DD1F6758A}"/>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308330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9B842739-21E0-5606-3891-24B5B407DD25}"/>
            </a:ext>
          </a:extLst>
        </p:cNvPr>
        <p:cNvGrpSpPr/>
        <p:nvPr/>
      </p:nvGrpSpPr>
      <p:grpSpPr>
        <a:xfrm>
          <a:off x="0" y="0"/>
          <a:ext cx="0" cy="0"/>
          <a:chOff x="0" y="0"/>
          <a:chExt cx="0" cy="0"/>
        </a:xfrm>
      </p:grpSpPr>
      <p:pic>
        <p:nvPicPr>
          <p:cNvPr id="60" name="Google Shape;60;p14" title="FUNDO-APRESENTAÇÃO.png">
            <a:extLst>
              <a:ext uri="{FF2B5EF4-FFF2-40B4-BE49-F238E27FC236}">
                <a16:creationId xmlns:a16="http://schemas.microsoft.com/office/drawing/2014/main" id="{0D987A9C-6098-EAB5-9E0A-561F5A3FBFD1}"/>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1" name="Google Shape;61;p14">
            <a:extLst>
              <a:ext uri="{FF2B5EF4-FFF2-40B4-BE49-F238E27FC236}">
                <a16:creationId xmlns:a16="http://schemas.microsoft.com/office/drawing/2014/main" id="{7CC40BD5-B393-99C1-B70B-AE7882CB3FD4}"/>
              </a:ext>
            </a:extLst>
          </p:cNvPr>
          <p:cNvSpPr txBox="1"/>
          <p:nvPr/>
        </p:nvSpPr>
        <p:spPr>
          <a:xfrm>
            <a:off x="162043" y="206041"/>
            <a:ext cx="8712450" cy="3857700"/>
          </a:xfrm>
          <a:prstGeom prst="rect">
            <a:avLst/>
          </a:prstGeom>
          <a:noFill/>
          <a:ln>
            <a:noFill/>
          </a:ln>
        </p:spPr>
        <p:txBody>
          <a:bodyPr spcFirstLastPara="1" wrap="square" lIns="91425" tIns="91425" rIns="91425" bIns="91425" anchor="t" anchorCtr="0">
            <a:noAutofit/>
          </a:bodyPr>
          <a:lstStyle/>
          <a:p>
            <a:pPr algn="just"/>
            <a:r>
              <a:rPr lang="pt-BR" sz="2200" b="1" dirty="0">
                <a:highlight>
                  <a:srgbClr val="00FFFF"/>
                </a:highlight>
              </a:rPr>
              <a:t>4. Papel do Servidor: Técnico, Gestor e Cidadão</a:t>
            </a:r>
            <a:endParaRPr lang="pt-BR" sz="2200" dirty="0">
              <a:highlight>
                <a:srgbClr val="00FFFF"/>
              </a:highlight>
            </a:endParaRPr>
          </a:p>
          <a:p>
            <a:pPr algn="just"/>
            <a:r>
              <a:rPr lang="pt-BR" sz="2200" dirty="0"/>
              <a:t>O servidor de alta performance opera em uma tríplice dimensão dentro do ecossistema municipal. </a:t>
            </a:r>
          </a:p>
          <a:p>
            <a:pPr algn="just"/>
            <a:r>
              <a:rPr lang="pt-BR" sz="2200" dirty="0"/>
              <a:t>Como </a:t>
            </a:r>
            <a:r>
              <a:rPr lang="pt-BR" sz="2200" b="1" dirty="0"/>
              <a:t>técnico</a:t>
            </a:r>
            <a:r>
              <a:rPr lang="pt-BR" sz="2200" dirty="0"/>
              <a:t>, domina os protocolos clínicos e administrativos com rigor e atualização contínua; </a:t>
            </a:r>
          </a:p>
          <a:p>
            <a:pPr algn="just"/>
            <a:r>
              <a:rPr lang="pt-BR" sz="2200" dirty="0"/>
              <a:t>Como </a:t>
            </a:r>
            <a:r>
              <a:rPr lang="pt-BR" sz="2200" b="1" dirty="0"/>
              <a:t>gestor</a:t>
            </a:r>
            <a:r>
              <a:rPr lang="pt-BR" sz="2200" dirty="0"/>
              <a:t>, otimiza o tempo, os insumos e lidera processos com foco em resultados; </a:t>
            </a:r>
          </a:p>
          <a:p>
            <a:pPr algn="just"/>
            <a:r>
              <a:rPr lang="pt-BR" sz="2200" dirty="0"/>
              <a:t>Como </a:t>
            </a:r>
            <a:r>
              <a:rPr lang="pt-BR" sz="2200" b="1" dirty="0"/>
              <a:t>cidadão</a:t>
            </a:r>
            <a:r>
              <a:rPr lang="pt-BR" sz="2200" dirty="0"/>
              <a:t>, compreende que o usuário do SUS é seu igual e que a qualidade do serviço prestado constrói a própria dignidade da sociedade onde vive.</a:t>
            </a:r>
          </a:p>
        </p:txBody>
      </p:sp>
      <p:sp>
        <p:nvSpPr>
          <p:cNvPr id="2" name="Google Shape;56;p13">
            <a:extLst>
              <a:ext uri="{FF2B5EF4-FFF2-40B4-BE49-F238E27FC236}">
                <a16:creationId xmlns:a16="http://schemas.microsoft.com/office/drawing/2014/main" id="{DBDCEA39-18B8-F8A1-CA90-FC0408427173}"/>
              </a:ext>
            </a:extLst>
          </p:cNvPr>
          <p:cNvSpPr txBox="1"/>
          <p:nvPr/>
        </p:nvSpPr>
        <p:spPr>
          <a:xfrm>
            <a:off x="1771048" y="4269782"/>
            <a:ext cx="5804034" cy="400079"/>
          </a:xfrm>
          <a:prstGeom prst="rect">
            <a:avLst/>
          </a:prstGeom>
          <a:noFill/>
          <a:ln>
            <a:noFill/>
          </a:ln>
        </p:spPr>
        <p:txBody>
          <a:bodyPr spcFirstLastPara="1" wrap="square" lIns="91425" tIns="91425" rIns="91425" bIns="91425" anchor="t" anchorCtr="0">
            <a:spAutoFit/>
          </a:bodyPr>
          <a:lstStyle/>
          <a:p>
            <a:pPr lvl="0"/>
            <a:r>
              <a:rPr lang="pt-BR" dirty="0">
                <a:solidFill>
                  <a:srgbClr val="00B0F0"/>
                </a:solidFill>
              </a:rPr>
              <a:t>Fundamentos da Gestão Municipal de Alta Performance</a:t>
            </a:r>
            <a:endParaRPr sz="2800" dirty="0">
              <a:solidFill>
                <a:srgbClr val="00B0F0"/>
              </a:solidFill>
              <a:highlight>
                <a:srgbClr val="FF6600"/>
              </a:highlight>
              <a:latin typeface="Arial" panose="020B0604020202020204" pitchFamily="34" charset="0"/>
              <a:ea typeface="Montserrat"/>
              <a:cs typeface="Arial" panose="020B0604020202020204" pitchFamily="34" charset="0"/>
              <a:sym typeface="Montserrat"/>
            </a:endParaRPr>
          </a:p>
        </p:txBody>
      </p:sp>
    </p:spTree>
    <p:extLst>
      <p:ext uri="{BB962C8B-B14F-4D97-AF65-F5344CB8AC3E}">
        <p14:creationId xmlns:p14="http://schemas.microsoft.com/office/powerpoint/2010/main" val="188754353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2001</Words>
  <Application>Microsoft Office PowerPoint</Application>
  <PresentationFormat>Apresentação na tela (16:9)</PresentationFormat>
  <Paragraphs>118</Paragraphs>
  <Slides>26</Slides>
  <Notes>26</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26</vt:i4>
      </vt:variant>
    </vt:vector>
  </HeadingPairs>
  <TitlesOfParts>
    <vt:vector size="29" baseType="lpstr">
      <vt:lpstr>Arial</vt:lpstr>
      <vt:lpstr>Montserrat</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Nilson</dc:creator>
  <cp:lastModifiedBy>Nilson</cp:lastModifiedBy>
  <cp:revision>73</cp:revision>
  <dcterms:modified xsi:type="dcterms:W3CDTF">2026-06-29T12:19:45Z</dcterms:modified>
</cp:coreProperties>
</file>